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12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0811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大標題文字</a:t>
            </a:r>
          </a:p>
        </p:txBody>
      </p:sp>
      <p:sp>
        <p:nvSpPr>
          <p:cNvPr id="2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9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8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大標題文字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大標題文字</a:t>
            </a:r>
          </a:p>
        </p:txBody>
      </p:sp>
      <p:sp>
        <p:nvSpPr>
          <p:cNvPr id="5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大標題文字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大標題文字</a:t>
            </a:r>
          </a:p>
        </p:txBody>
      </p:sp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大標題文字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大標題文字</a:t>
            </a:r>
          </a:p>
        </p:txBody>
      </p:sp>
      <p:sp>
        <p:nvSpPr>
          <p:cNvPr id="7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PEl7XQQOwxFlLuF7JHhIR99nwGeRov-mYJRk_9USm0n6Fkw/viewfor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hyperlink" Target="https://withred.org/spac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54;p13" descr="Google Shape;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Google Shape;55;p13"/>
          <p:cNvSpPr txBox="1">
            <a:spLocks noGrp="1"/>
          </p:cNvSpPr>
          <p:nvPr>
            <p:ph type="ctrTitle"/>
          </p:nvPr>
        </p:nvSpPr>
        <p:spPr>
          <a:xfrm>
            <a:off x="311699" y="3161525"/>
            <a:ext cx="8520602" cy="1442401"/>
          </a:xfrm>
          <a:prstGeom prst="rect">
            <a:avLst/>
          </a:prstGeom>
        </p:spPr>
        <p:txBody>
          <a:bodyPr/>
          <a:lstStyle/>
          <a:p>
            <a:pPr>
              <a:defRPr sz="3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rPr dirty="0"/>
              <a:t>RE-THINK X </a:t>
            </a:r>
            <a:r>
              <a:rPr dirty="0" err="1"/>
              <a:t>童軍總會</a:t>
            </a:r>
            <a:r>
              <a:rPr dirty="0"/>
              <a:t> </a:t>
            </a:r>
            <a:r>
              <a:rPr dirty="0" err="1" smtClean="0"/>
              <a:t>全國海岸線勘查</a:t>
            </a:r>
            <a:endParaRPr dirty="0"/>
          </a:p>
        </p:txBody>
      </p:sp>
      <p:pic>
        <p:nvPicPr>
          <p:cNvPr id="111" name="Google Shape;56;p13" descr="Google Shape;56;p13"/>
          <p:cNvPicPr>
            <a:picLocks noChangeAspect="1"/>
          </p:cNvPicPr>
          <p:nvPr/>
        </p:nvPicPr>
        <p:blipFill>
          <a:blip r:embed="rId3">
            <a:extLst/>
          </a:blip>
          <a:srcRect b="20401"/>
          <a:stretch>
            <a:fillRect/>
          </a:stretch>
        </p:blipFill>
        <p:spPr>
          <a:xfrm>
            <a:off x="0" y="-1488200"/>
            <a:ext cx="9144004" cy="485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345;p37" descr="Google Shape;345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346;p37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0" name="Google Shape;347;p37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勘查資訊更新</a:t>
            </a:r>
          </a:p>
        </p:txBody>
      </p:sp>
      <p:grpSp>
        <p:nvGrpSpPr>
          <p:cNvPr id="203" name="Google Shape;348;p37"/>
          <p:cNvGrpSpPr/>
          <p:nvPr/>
        </p:nvGrpSpPr>
        <p:grpSpPr>
          <a:xfrm>
            <a:off x="3755625" y="862956"/>
            <a:ext cx="1155439" cy="716251"/>
            <a:chOff x="0" y="0"/>
            <a:chExt cx="1155438" cy="716249"/>
          </a:xfrm>
        </p:grpSpPr>
        <p:sp>
          <p:nvSpPr>
            <p:cNvPr id="201" name="形狀"/>
            <p:cNvSpPr/>
            <p:nvPr/>
          </p:nvSpPr>
          <p:spPr>
            <a:xfrm>
              <a:off x="0" y="144392"/>
              <a:ext cx="1155439" cy="42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endParaRPr/>
            </a:p>
          </p:txBody>
        </p:sp>
        <p:sp>
          <p:nvSpPr>
            <p:cNvPr id="202" name="每月底定期…"/>
            <p:cNvSpPr txBox="1"/>
            <p:nvPr/>
          </p:nvSpPr>
          <p:spPr>
            <a:xfrm>
              <a:off x="197335" y="0"/>
              <a:ext cx="760768" cy="716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r>
                <a:t>每月底定期</a:t>
              </a:r>
            </a:p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r>
                <a:t>檢視表單</a:t>
              </a:r>
            </a:p>
          </p:txBody>
        </p:sp>
      </p:grpSp>
      <p:grpSp>
        <p:nvGrpSpPr>
          <p:cNvPr id="206" name="Google Shape;349;p37"/>
          <p:cNvGrpSpPr/>
          <p:nvPr/>
        </p:nvGrpSpPr>
        <p:grpSpPr>
          <a:xfrm>
            <a:off x="3583925" y="1848924"/>
            <a:ext cx="1498851" cy="716251"/>
            <a:chOff x="0" y="0"/>
            <a:chExt cx="1498849" cy="716249"/>
          </a:xfrm>
        </p:grpSpPr>
        <p:sp>
          <p:nvSpPr>
            <p:cNvPr id="204" name="形狀"/>
            <p:cNvSpPr/>
            <p:nvPr/>
          </p:nvSpPr>
          <p:spPr>
            <a:xfrm>
              <a:off x="0" y="34074"/>
              <a:ext cx="1498850" cy="648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endParaRPr/>
            </a:p>
          </p:txBody>
        </p:sp>
        <p:sp>
          <p:nvSpPr>
            <p:cNvPr id="205" name="確認表單內容是否缺漏"/>
            <p:cNvSpPr txBox="1"/>
            <p:nvPr/>
          </p:nvSpPr>
          <p:spPr>
            <a:xfrm>
              <a:off x="379475" y="-1"/>
              <a:ext cx="739901" cy="71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確認表單內容是否缺漏</a:t>
              </a:r>
            </a:p>
          </p:txBody>
        </p:sp>
      </p:grpSp>
      <p:grpSp>
        <p:nvGrpSpPr>
          <p:cNvPr id="209" name="Google Shape;350;p37"/>
          <p:cNvGrpSpPr/>
          <p:nvPr/>
        </p:nvGrpSpPr>
        <p:grpSpPr>
          <a:xfrm>
            <a:off x="3943799" y="3051337"/>
            <a:ext cx="779101" cy="538451"/>
            <a:chOff x="0" y="0"/>
            <a:chExt cx="779100" cy="538449"/>
          </a:xfrm>
        </p:grpSpPr>
        <p:sp>
          <p:nvSpPr>
            <p:cNvPr id="207" name="矩形"/>
            <p:cNvSpPr/>
            <p:nvPr/>
          </p:nvSpPr>
          <p:spPr>
            <a:xfrm>
              <a:off x="0" y="38375"/>
              <a:ext cx="779101" cy="461700"/>
            </a:xfrm>
            <a:prstGeom prst="rect">
              <a:avLst/>
            </a:prstGeom>
            <a:solidFill>
              <a:srgbClr val="EEEEEE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endParaRPr/>
            </a:p>
          </p:txBody>
        </p:sp>
        <p:sp>
          <p:nvSpPr>
            <p:cNvPr id="208" name="確認海灘髒亂程度"/>
            <p:cNvSpPr txBox="1"/>
            <p:nvPr/>
          </p:nvSpPr>
          <p:spPr>
            <a:xfrm>
              <a:off x="4762" y="-1"/>
              <a:ext cx="769576" cy="53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確認海灘髒亂程度</a:t>
              </a:r>
            </a:p>
          </p:txBody>
        </p:sp>
      </p:grpSp>
      <p:grpSp>
        <p:nvGrpSpPr>
          <p:cNvPr id="212" name="Google Shape;351;p37"/>
          <p:cNvGrpSpPr/>
          <p:nvPr/>
        </p:nvGrpSpPr>
        <p:grpSpPr>
          <a:xfrm>
            <a:off x="3640449" y="3851724"/>
            <a:ext cx="1385803" cy="716251"/>
            <a:chOff x="0" y="0"/>
            <a:chExt cx="1385802" cy="716249"/>
          </a:xfrm>
        </p:grpSpPr>
        <p:sp>
          <p:nvSpPr>
            <p:cNvPr id="210" name="形狀"/>
            <p:cNvSpPr/>
            <p:nvPr/>
          </p:nvSpPr>
          <p:spPr>
            <a:xfrm>
              <a:off x="0" y="127275"/>
              <a:ext cx="1385803" cy="46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endParaRPr/>
            </a:p>
          </p:txBody>
        </p:sp>
        <p:sp>
          <p:nvSpPr>
            <p:cNvPr id="211" name="將內容更新至全國髒亂海岸線地圖"/>
            <p:cNvSpPr txBox="1"/>
            <p:nvPr/>
          </p:nvSpPr>
          <p:spPr>
            <a:xfrm>
              <a:off x="235729" y="-1"/>
              <a:ext cx="914344" cy="71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將內容更新至全國髒亂海岸線地圖</a:t>
              </a:r>
            </a:p>
          </p:txBody>
        </p:sp>
      </p:grpSp>
      <p:sp>
        <p:nvSpPr>
          <p:cNvPr id="222" name="Google Shape;352;p37"/>
          <p:cNvSpPr/>
          <p:nvPr/>
        </p:nvSpPr>
        <p:spPr>
          <a:xfrm>
            <a:off x="4333346" y="1579315"/>
            <a:ext cx="2" cy="269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23" name="Google Shape;353;p37"/>
          <p:cNvSpPr/>
          <p:nvPr/>
        </p:nvSpPr>
        <p:spPr>
          <a:xfrm>
            <a:off x="4333349" y="2565284"/>
            <a:ext cx="2" cy="486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24" name="Google Shape;354;p37"/>
          <p:cNvSpPr/>
          <p:nvPr/>
        </p:nvSpPr>
        <p:spPr>
          <a:xfrm>
            <a:off x="4333350" y="3589897"/>
            <a:ext cx="1" cy="261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/>
          <a:lstStyle/>
          <a:p>
            <a:endParaRPr/>
          </a:p>
        </p:txBody>
      </p:sp>
      <p:grpSp>
        <p:nvGrpSpPr>
          <p:cNvPr id="218" name="Google Shape;355;p37"/>
          <p:cNvGrpSpPr/>
          <p:nvPr/>
        </p:nvGrpSpPr>
        <p:grpSpPr>
          <a:xfrm>
            <a:off x="5846250" y="1937824"/>
            <a:ext cx="1048500" cy="538451"/>
            <a:chOff x="0" y="0"/>
            <a:chExt cx="1048498" cy="538449"/>
          </a:xfrm>
        </p:grpSpPr>
        <p:sp>
          <p:nvSpPr>
            <p:cNvPr id="216" name="矩形"/>
            <p:cNvSpPr/>
            <p:nvPr/>
          </p:nvSpPr>
          <p:spPr>
            <a:xfrm>
              <a:off x="0" y="38375"/>
              <a:ext cx="1048499" cy="461700"/>
            </a:xfrm>
            <a:prstGeom prst="rect">
              <a:avLst/>
            </a:prstGeom>
            <a:solidFill>
              <a:srgbClr val="EEEEEE"/>
            </a:solidFill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pPr>
              <a:endParaRPr/>
            </a:p>
          </p:txBody>
        </p:sp>
        <p:sp>
          <p:nvSpPr>
            <p:cNvPr id="217" name="請負責童軍團補上資訊"/>
            <p:cNvSpPr txBox="1"/>
            <p:nvPr/>
          </p:nvSpPr>
          <p:spPr>
            <a:xfrm>
              <a:off x="4762" y="-1"/>
              <a:ext cx="1038975" cy="53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000"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請負責童軍團補上資訊</a:t>
              </a:r>
            </a:p>
          </p:txBody>
        </p:sp>
      </p:grpSp>
      <p:sp>
        <p:nvSpPr>
          <p:cNvPr id="225" name="Google Shape;356;p37"/>
          <p:cNvSpPr/>
          <p:nvPr/>
        </p:nvSpPr>
        <p:spPr>
          <a:xfrm>
            <a:off x="5087886" y="2207049"/>
            <a:ext cx="75360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20" name="Google Shape;357;p37"/>
          <p:cNvSpPr txBox="1"/>
          <p:nvPr/>
        </p:nvSpPr>
        <p:spPr>
          <a:xfrm>
            <a:off x="5164513" y="1882999"/>
            <a:ext cx="6000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有缺漏</a:t>
            </a:r>
          </a:p>
        </p:txBody>
      </p:sp>
      <p:sp>
        <p:nvSpPr>
          <p:cNvPr id="221" name="Google Shape;358;p37"/>
          <p:cNvSpPr txBox="1"/>
          <p:nvPr/>
        </p:nvSpPr>
        <p:spPr>
          <a:xfrm>
            <a:off x="4333337" y="2602963"/>
            <a:ext cx="6000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無缺漏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176;p24" descr="Google Shape;176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Google Shape;177;p24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229" name="Google Shape;178;p24" descr="Google Shape;178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474" y="824950"/>
            <a:ext cx="3639037" cy="176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oogle Shape;179;p24" descr="Google Shape;179;p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2806" y="824950"/>
            <a:ext cx="3496717" cy="176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oogle Shape;180;p24" descr="Google Shape;180;p24"/>
          <p:cNvPicPr>
            <a:picLocks noChangeAspect="1"/>
          </p:cNvPicPr>
          <p:nvPr/>
        </p:nvPicPr>
        <p:blipFill>
          <a:blip r:embed="rId5">
            <a:extLst/>
          </a:blip>
          <a:srcRect r="3910"/>
          <a:stretch>
            <a:fillRect/>
          </a:stretch>
        </p:blipFill>
        <p:spPr>
          <a:xfrm>
            <a:off x="4692806" y="2667599"/>
            <a:ext cx="3496728" cy="1868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oogle Shape;181;p24" descr="Google Shape;181;p24"/>
          <p:cNvPicPr>
            <a:picLocks noChangeAspect="1"/>
          </p:cNvPicPr>
          <p:nvPr/>
        </p:nvPicPr>
        <p:blipFill>
          <a:blip r:embed="rId6">
            <a:extLst/>
          </a:blip>
          <a:srcRect l="4659" r="2893"/>
          <a:stretch>
            <a:fillRect/>
          </a:stretch>
        </p:blipFill>
        <p:spPr>
          <a:xfrm>
            <a:off x="954475" y="2676533"/>
            <a:ext cx="3639025" cy="1850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Google Shape;182;p24"/>
          <p:cNvSpPr txBox="1"/>
          <p:nvPr/>
        </p:nvSpPr>
        <p:spPr>
          <a:xfrm>
            <a:off x="3962799" y="824938"/>
            <a:ext cx="634502" cy="436851"/>
          </a:xfrm>
          <a:prstGeom prst="rect">
            <a:avLst/>
          </a:prstGeom>
          <a:solidFill>
            <a:srgbClr val="87EB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乾淨</a:t>
            </a:r>
          </a:p>
        </p:txBody>
      </p:sp>
      <p:sp>
        <p:nvSpPr>
          <p:cNvPr id="234" name="Google Shape;183;p24"/>
          <p:cNvSpPr txBox="1"/>
          <p:nvPr/>
        </p:nvSpPr>
        <p:spPr>
          <a:xfrm>
            <a:off x="7555024" y="824938"/>
            <a:ext cx="634501" cy="436851"/>
          </a:xfrm>
          <a:prstGeom prst="rect">
            <a:avLst/>
          </a:prstGeom>
          <a:solidFill>
            <a:srgbClr val="87EB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尚可</a:t>
            </a:r>
          </a:p>
        </p:txBody>
      </p:sp>
      <p:sp>
        <p:nvSpPr>
          <p:cNvPr id="235" name="Google Shape;184;p24"/>
          <p:cNvSpPr txBox="1"/>
          <p:nvPr/>
        </p:nvSpPr>
        <p:spPr>
          <a:xfrm>
            <a:off x="3962799" y="2676512"/>
            <a:ext cx="634502" cy="436851"/>
          </a:xfrm>
          <a:prstGeom prst="rect">
            <a:avLst/>
          </a:prstGeom>
          <a:solidFill>
            <a:srgbClr val="87EB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髒亂</a:t>
            </a:r>
          </a:p>
        </p:txBody>
      </p:sp>
      <p:sp>
        <p:nvSpPr>
          <p:cNvPr id="236" name="Google Shape;185;p24"/>
          <p:cNvSpPr txBox="1"/>
          <p:nvPr/>
        </p:nvSpPr>
        <p:spPr>
          <a:xfrm>
            <a:off x="7555024" y="2676512"/>
            <a:ext cx="634501" cy="436851"/>
          </a:xfrm>
          <a:prstGeom prst="rect">
            <a:avLst/>
          </a:prstGeom>
          <a:solidFill>
            <a:srgbClr val="87EB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髒亂</a:t>
            </a:r>
          </a:p>
        </p:txBody>
      </p:sp>
      <p:sp>
        <p:nvSpPr>
          <p:cNvPr id="237" name="Google Shape;186;p24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髒亂程度：照片中垃圾占比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191;p25" descr="Google Shape;191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92;p25" descr="Google Shape;19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4" cy="480167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Google Shape;193;p25"/>
          <p:cNvSpPr txBox="1"/>
          <p:nvPr/>
        </p:nvSpPr>
        <p:spPr>
          <a:xfrm>
            <a:off x="729849" y="2296499"/>
            <a:ext cx="1563601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900">
                <a:solidFill>
                  <a:srgbClr val="1A73E8"/>
                </a:solidFill>
              </a:defRPr>
            </a:lvl1pPr>
          </a:lstStyle>
          <a:p>
            <a:r>
              <a:t>25.127372, 121.842226</a:t>
            </a:r>
          </a:p>
        </p:txBody>
      </p:sp>
      <p:sp>
        <p:nvSpPr>
          <p:cNvPr id="242" name="Google Shape;194;p25"/>
          <p:cNvSpPr txBox="1"/>
          <p:nvPr/>
        </p:nvSpPr>
        <p:spPr>
          <a:xfrm>
            <a:off x="-1" y="1848949"/>
            <a:ext cx="1563602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900">
                <a:solidFill>
                  <a:srgbClr val="1A73E8"/>
                </a:solidFill>
              </a:defRPr>
            </a:lvl1pPr>
          </a:lstStyle>
          <a:p>
            <a:r>
              <a:t>25.126857, 121.844453</a:t>
            </a:r>
          </a:p>
        </p:txBody>
      </p:sp>
      <p:sp>
        <p:nvSpPr>
          <p:cNvPr id="243" name="Google Shape;195;p25"/>
          <p:cNvSpPr txBox="1"/>
          <p:nvPr/>
        </p:nvSpPr>
        <p:spPr>
          <a:xfrm>
            <a:off x="2437500" y="2458224"/>
            <a:ext cx="1488301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900">
                <a:solidFill>
                  <a:srgbClr val="1A73E8"/>
                </a:solidFill>
              </a:defRPr>
            </a:lvl1pPr>
          </a:lstStyle>
          <a:p>
            <a:r>
              <a:t>25.126869, 121.844482</a:t>
            </a:r>
          </a:p>
        </p:txBody>
      </p:sp>
      <p:sp>
        <p:nvSpPr>
          <p:cNvPr id="244" name="Google Shape;196;p25"/>
          <p:cNvSpPr txBox="1"/>
          <p:nvPr/>
        </p:nvSpPr>
        <p:spPr>
          <a:xfrm>
            <a:off x="4383075" y="2666300"/>
            <a:ext cx="1522501" cy="31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indent="63500">
              <a:lnSpc>
                <a:spcPct val="115000"/>
              </a:lnSpc>
              <a:spcBef>
                <a:spcPts val="600"/>
              </a:spcBef>
              <a:defRPr sz="900" u="sng">
                <a:solidFill>
                  <a:srgbClr val="1A73E8"/>
                </a:solidFill>
              </a:defRPr>
            </a:lvl1pPr>
          </a:lstStyle>
          <a:p>
            <a:r>
              <a:t>25.126591, 121.846623</a:t>
            </a:r>
          </a:p>
        </p:txBody>
      </p:sp>
      <p:sp>
        <p:nvSpPr>
          <p:cNvPr id="245" name="Google Shape;197;p25"/>
          <p:cNvSpPr txBox="1"/>
          <p:nvPr/>
        </p:nvSpPr>
        <p:spPr>
          <a:xfrm>
            <a:off x="6389999" y="2989400"/>
            <a:ext cx="1522501" cy="31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900" u="sng">
                <a:solidFill>
                  <a:srgbClr val="1A73E8"/>
                </a:solidFill>
              </a:defRPr>
            </a:lvl1pPr>
          </a:lstStyle>
          <a:p>
            <a:r>
              <a:t>25.126265, 121.849370</a:t>
            </a:r>
          </a:p>
        </p:txBody>
      </p:sp>
      <p:sp>
        <p:nvSpPr>
          <p:cNvPr id="246" name="Google Shape;198;p25"/>
          <p:cNvSpPr/>
          <p:nvPr/>
        </p:nvSpPr>
        <p:spPr>
          <a:xfrm rot="1924113">
            <a:off x="837819" y="1020914"/>
            <a:ext cx="507690" cy="83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7280" y="21600"/>
                </a:lnTo>
                <a:lnTo>
                  <a:pt x="4320" y="21600"/>
                </a:lnTo>
                <a:close/>
              </a:path>
            </a:pathLst>
          </a:custGeom>
          <a:ln w="28575">
            <a:solidFill>
              <a:srgbClr val="87EB1C"/>
            </a:solidFill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7" name="Google Shape;199;p25"/>
          <p:cNvSpPr/>
          <p:nvPr/>
        </p:nvSpPr>
        <p:spPr>
          <a:xfrm rot="1924153">
            <a:off x="7288093" y="2386599"/>
            <a:ext cx="507689" cy="585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7280" y="21600"/>
                </a:lnTo>
                <a:lnTo>
                  <a:pt x="4320" y="21600"/>
                </a:lnTo>
                <a:close/>
              </a:path>
            </a:pathLst>
          </a:custGeom>
          <a:ln w="28575">
            <a:solidFill>
              <a:srgbClr val="87EB1C"/>
            </a:solidFill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8" name="Google Shape;200;p25"/>
          <p:cNvSpPr/>
          <p:nvPr/>
        </p:nvSpPr>
        <p:spPr>
          <a:xfrm rot="600269">
            <a:off x="3010835" y="1809518"/>
            <a:ext cx="507678" cy="59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7280" y="21600"/>
                </a:lnTo>
                <a:lnTo>
                  <a:pt x="4320" y="21600"/>
                </a:lnTo>
                <a:close/>
              </a:path>
            </a:pathLst>
          </a:custGeom>
          <a:ln w="28575">
            <a:solidFill>
              <a:srgbClr val="87EB1C"/>
            </a:solidFill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9" name="Google Shape;201;p25"/>
          <p:cNvSpPr/>
          <p:nvPr/>
        </p:nvSpPr>
        <p:spPr>
          <a:xfrm rot="20606228">
            <a:off x="4730001" y="2107459"/>
            <a:ext cx="507695" cy="496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7280" y="21600"/>
                </a:lnTo>
                <a:lnTo>
                  <a:pt x="4320" y="21600"/>
                </a:lnTo>
                <a:close/>
              </a:path>
            </a:pathLst>
          </a:custGeom>
          <a:ln w="28575">
            <a:solidFill>
              <a:srgbClr val="87EB1C"/>
            </a:solidFill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0" name="Google Shape;202;p25"/>
          <p:cNvSpPr/>
          <p:nvPr/>
        </p:nvSpPr>
        <p:spPr>
          <a:xfrm rot="1924138">
            <a:off x="1506743" y="1589798"/>
            <a:ext cx="507691" cy="72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7280" y="21600"/>
                </a:lnTo>
                <a:lnTo>
                  <a:pt x="4320" y="21600"/>
                </a:lnTo>
                <a:close/>
              </a:path>
            </a:pathLst>
          </a:custGeom>
          <a:ln w="28575">
            <a:solidFill>
              <a:srgbClr val="87EB1C"/>
            </a:solidFill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1" name="Google Shape;203;p25"/>
          <p:cNvSpPr txBox="1"/>
          <p:nvPr/>
        </p:nvSpPr>
        <p:spPr>
          <a:xfrm>
            <a:off x="384400" y="3312500"/>
            <a:ext cx="1414501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拍照站位點</a:t>
            </a:r>
          </a:p>
        </p:txBody>
      </p:sp>
      <p:sp>
        <p:nvSpPr>
          <p:cNvPr id="252" name="Google Shape;204;p25"/>
          <p:cNvSpPr txBox="1"/>
          <p:nvPr/>
        </p:nvSpPr>
        <p:spPr>
          <a:xfrm>
            <a:off x="218500" y="3774199"/>
            <a:ext cx="2166300" cy="69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選一處最髒、可安全走到海灘上的點做BA</a:t>
            </a:r>
          </a:p>
        </p:txBody>
      </p:sp>
      <p:cxnSp>
        <p:nvCxnSpPr>
          <p:cNvPr id="253" name="Google Shape;205;p25"/>
          <p:cNvCxnSpPr>
            <a:stCxn id="251" idx="0"/>
            <a:endCxn id="242" idx="0"/>
          </p:cNvCxnSpPr>
          <p:nvPr/>
        </p:nvCxnSpPr>
        <p:spPr>
          <a:xfrm flipH="1" flipV="1">
            <a:off x="781799" y="2002005"/>
            <a:ext cx="309852" cy="1560671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</p:cxnSp>
      <p:cxnSp>
        <p:nvCxnSpPr>
          <p:cNvPr id="254" name="Google Shape;206;p25"/>
          <p:cNvCxnSpPr>
            <a:stCxn id="251" idx="0"/>
            <a:endCxn id="241" idx="0"/>
          </p:cNvCxnSpPr>
          <p:nvPr/>
        </p:nvCxnSpPr>
        <p:spPr>
          <a:xfrm flipV="1">
            <a:off x="1091650" y="2449555"/>
            <a:ext cx="420000" cy="1113121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</p:cxnSp>
      <p:sp>
        <p:nvSpPr>
          <p:cNvPr id="255" name="Google Shape;207;p25"/>
          <p:cNvSpPr/>
          <p:nvPr/>
        </p:nvSpPr>
        <p:spPr>
          <a:xfrm flipV="1">
            <a:off x="1091650" y="2476400"/>
            <a:ext cx="1785300" cy="836101"/>
          </a:xfrm>
          <a:prstGeom prst="line">
            <a:avLst/>
          </a:prstGeom>
          <a:ln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cxnSp>
        <p:nvCxnSpPr>
          <p:cNvPr id="256" name="Google Shape;208;p25"/>
          <p:cNvCxnSpPr>
            <a:stCxn id="251" idx="0"/>
            <a:endCxn id="244" idx="0"/>
          </p:cNvCxnSpPr>
          <p:nvPr/>
        </p:nvCxnSpPr>
        <p:spPr>
          <a:xfrm flipV="1">
            <a:off x="1091650" y="2821448"/>
            <a:ext cx="4052676" cy="741228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</p:cxnSp>
      <p:cxnSp>
        <p:nvCxnSpPr>
          <p:cNvPr id="257" name="Google Shape;209;p25"/>
          <p:cNvCxnSpPr>
            <a:stCxn id="251" idx="0"/>
            <a:endCxn id="245" idx="0"/>
          </p:cNvCxnSpPr>
          <p:nvPr/>
        </p:nvCxnSpPr>
        <p:spPr>
          <a:xfrm flipV="1">
            <a:off x="1091650" y="3144548"/>
            <a:ext cx="6059600" cy="418128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</p:cxnSp>
      <p:sp>
        <p:nvSpPr>
          <p:cNvPr id="258" name="Google Shape;210;p25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勘查拍照點位說明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15;p26" descr="Google Shape;215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Google Shape;216;p26"/>
          <p:cNvSpPr/>
          <p:nvPr/>
        </p:nvSpPr>
        <p:spPr>
          <a:xfrm>
            <a:off x="3853624" y="7768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2" name="Google Shape;217;p26"/>
          <p:cNvSpPr txBox="1"/>
          <p:nvPr/>
        </p:nvSpPr>
        <p:spPr>
          <a:xfrm>
            <a:off x="533350" y="1335913"/>
            <a:ext cx="3738000" cy="178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defTabSz="877823">
              <a:lnSpc>
                <a:spcPct val="120000"/>
              </a:lnSpc>
              <a:defRPr sz="2304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目的</a:t>
            </a:r>
          </a:p>
          <a:p>
            <a:pPr marL="438911" indent="-304800" defTabSz="877823">
              <a:lnSpc>
                <a:spcPct val="120000"/>
              </a:lnSpc>
              <a:buClr>
                <a:srgbClr val="000000"/>
              </a:buClr>
              <a:buSzPts val="1300"/>
              <a:buFont typeface="Helvetica"/>
              <a:buChar char="●"/>
              <a:defRPr sz="1344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了解海灘上到底都是什麼樣的垃圾</a:t>
            </a:r>
          </a:p>
          <a:p>
            <a:pPr marL="438911" indent="-304800" defTabSz="877823">
              <a:lnSpc>
                <a:spcPct val="120000"/>
              </a:lnSpc>
              <a:buClr>
                <a:srgbClr val="000000"/>
              </a:buClr>
              <a:buSzPts val="1300"/>
              <a:buFont typeface="Helvetica"/>
              <a:buChar char="●"/>
              <a:defRPr sz="1344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省思企業的包裝政策、民眾的丟棄行為可以如何改善</a:t>
            </a:r>
          </a:p>
          <a:p>
            <a:pPr marL="438911" indent="-304800" defTabSz="877823">
              <a:lnSpc>
                <a:spcPct val="120000"/>
              </a:lnSpc>
              <a:buClr>
                <a:srgbClr val="000000"/>
              </a:buClr>
              <a:buSzPts val="1300"/>
              <a:buFont typeface="Helvetica"/>
              <a:buChar char="●"/>
              <a:defRPr sz="1344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以達成無塑無汙染的美好願景</a:t>
            </a:r>
          </a:p>
        </p:txBody>
      </p:sp>
      <p:sp>
        <p:nvSpPr>
          <p:cNvPr id="263" name="Google Shape;218;p26"/>
          <p:cNvSpPr txBox="1"/>
          <p:nvPr/>
        </p:nvSpPr>
        <p:spPr>
          <a:xfrm>
            <a:off x="4572000" y="1335925"/>
            <a:ext cx="4148400" cy="224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defTabSz="822959">
              <a:lnSpc>
                <a:spcPct val="150000"/>
              </a:lnSpc>
              <a:defRPr sz="2159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執行方式</a:t>
            </a:r>
          </a:p>
          <a:p>
            <a:pPr marL="411479" indent="-285750" defTabSz="822959">
              <a:lnSpc>
                <a:spcPct val="150000"/>
              </a:lnSpc>
              <a:buClr>
                <a:srgbClr val="000000"/>
              </a:buClr>
              <a:buSzPts val="1200"/>
              <a:buFont typeface="Helvetica"/>
              <a:buChar char="●"/>
              <a:defRPr sz="126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一人分配1條路線</a:t>
            </a:r>
          </a:p>
          <a:p>
            <a:pPr marL="411479" indent="-285750" defTabSz="822959">
              <a:lnSpc>
                <a:spcPct val="150000"/>
              </a:lnSpc>
              <a:buClr>
                <a:srgbClr val="000000"/>
              </a:buClr>
              <a:buSzPts val="1200"/>
              <a:buFont typeface="Helvetica"/>
              <a:buChar char="●"/>
              <a:defRPr sz="126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查看海灘上可辨識品牌、品項的垃圾，將之記錄於紀錄表上</a:t>
            </a:r>
          </a:p>
          <a:p>
            <a:pPr marL="411479" indent="-285750" defTabSz="822959">
              <a:lnSpc>
                <a:spcPct val="115000"/>
              </a:lnSpc>
              <a:buClr>
                <a:srgbClr val="000000"/>
              </a:buClr>
              <a:buSzPts val="1200"/>
              <a:buFont typeface="Helvetica"/>
              <a:buChar char="●"/>
              <a:defRPr sz="126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全部記完以後，將紀錄表中的內容上傳到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google 表單</a:t>
            </a:r>
          </a:p>
        </p:txBody>
      </p:sp>
      <p:sp>
        <p:nvSpPr>
          <p:cNvPr id="264" name="Google Shape;219;p26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品牌審計調查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24;p27" descr="Google Shape;224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Google Shape;225;p27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8" name="Google Shape;226;p27"/>
          <p:cNvSpPr txBox="1"/>
          <p:nvPr/>
        </p:nvSpPr>
        <p:spPr>
          <a:xfrm>
            <a:off x="3238475" y="787375"/>
            <a:ext cx="1969799" cy="5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品牌：保力達</a:t>
            </a:r>
          </a:p>
        </p:txBody>
      </p:sp>
      <p:sp>
        <p:nvSpPr>
          <p:cNvPr id="269" name="Google Shape;227;p27"/>
          <p:cNvSpPr txBox="1"/>
          <p:nvPr/>
        </p:nvSpPr>
        <p:spPr>
          <a:xfrm>
            <a:off x="256924" y="1447625"/>
            <a:ext cx="1180802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品項：</a:t>
            </a:r>
          </a:p>
        </p:txBody>
      </p:sp>
      <p:sp>
        <p:nvSpPr>
          <p:cNvPr id="270" name="Google Shape;228;p27"/>
          <p:cNvSpPr txBox="1"/>
          <p:nvPr/>
        </p:nvSpPr>
        <p:spPr>
          <a:xfrm>
            <a:off x="1437725" y="1447625"/>
            <a:ext cx="1227301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保力達B</a:t>
            </a:r>
          </a:p>
        </p:txBody>
      </p:sp>
      <p:sp>
        <p:nvSpPr>
          <p:cNvPr id="271" name="Google Shape;229;p27"/>
          <p:cNvSpPr txBox="1"/>
          <p:nvPr/>
        </p:nvSpPr>
        <p:spPr>
          <a:xfrm>
            <a:off x="3609725" y="1447625"/>
            <a:ext cx="1227301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蠻牛</a:t>
            </a:r>
          </a:p>
        </p:txBody>
      </p:sp>
      <p:cxnSp>
        <p:nvCxnSpPr>
          <p:cNvPr id="272" name="Google Shape;230;p27"/>
          <p:cNvCxnSpPr>
            <a:stCxn id="268" idx="0"/>
            <a:endCxn id="270" idx="0"/>
          </p:cNvCxnSpPr>
          <p:nvPr/>
        </p:nvCxnSpPr>
        <p:spPr>
          <a:xfrm flipH="1">
            <a:off x="2051375" y="1037549"/>
            <a:ext cx="2172000" cy="660252"/>
          </a:xfrm>
          <a:prstGeom prst="straightConnector1">
            <a:avLst/>
          </a:prstGeom>
          <a:ln>
            <a:solidFill>
              <a:schemeClr val="accent2">
                <a:lumOff val="21764"/>
              </a:schemeClr>
            </a:solidFill>
          </a:ln>
        </p:spPr>
      </p:cxnSp>
      <p:cxnSp>
        <p:nvCxnSpPr>
          <p:cNvPr id="273" name="Google Shape;231;p27"/>
          <p:cNvCxnSpPr>
            <a:stCxn id="268" idx="0"/>
            <a:endCxn id="271" idx="0"/>
          </p:cNvCxnSpPr>
          <p:nvPr/>
        </p:nvCxnSpPr>
        <p:spPr>
          <a:xfrm>
            <a:off x="4223374" y="1037549"/>
            <a:ext cx="2" cy="660252"/>
          </a:xfrm>
          <a:prstGeom prst="straightConnector1">
            <a:avLst/>
          </a:prstGeom>
          <a:ln>
            <a:solidFill>
              <a:schemeClr val="accent2">
                <a:lumOff val="21764"/>
              </a:schemeClr>
            </a:solidFill>
          </a:ln>
        </p:spPr>
      </p:cxnSp>
      <p:cxnSp>
        <p:nvCxnSpPr>
          <p:cNvPr id="274" name="Google Shape;232;p27"/>
          <p:cNvCxnSpPr>
            <a:stCxn id="280" idx="0"/>
            <a:endCxn id="268" idx="0"/>
          </p:cNvCxnSpPr>
          <p:nvPr/>
        </p:nvCxnSpPr>
        <p:spPr>
          <a:xfrm flipH="1" flipV="1">
            <a:off x="4223374" y="1037549"/>
            <a:ext cx="3193526" cy="660252"/>
          </a:xfrm>
          <a:prstGeom prst="straightConnector1">
            <a:avLst/>
          </a:prstGeom>
          <a:ln>
            <a:solidFill>
              <a:schemeClr val="accent2">
                <a:lumOff val="21764"/>
              </a:schemeClr>
            </a:solidFill>
          </a:ln>
        </p:spPr>
      </p:cxnSp>
      <p:grpSp>
        <p:nvGrpSpPr>
          <p:cNvPr id="279" name="Google Shape;234;p27"/>
          <p:cNvGrpSpPr/>
          <p:nvPr/>
        </p:nvGrpSpPr>
        <p:grpSpPr>
          <a:xfrm>
            <a:off x="1779074" y="1768100"/>
            <a:ext cx="6526351" cy="2977852"/>
            <a:chOff x="0" y="0"/>
            <a:chExt cx="6526349" cy="2977850"/>
          </a:xfrm>
        </p:grpSpPr>
        <p:grpSp>
          <p:nvGrpSpPr>
            <p:cNvPr id="277" name="Google Shape;235;p27"/>
            <p:cNvGrpSpPr/>
            <p:nvPr/>
          </p:nvGrpSpPr>
          <p:grpSpPr>
            <a:xfrm>
              <a:off x="-1" y="0"/>
              <a:ext cx="6526351" cy="2977851"/>
              <a:chOff x="0" y="0"/>
              <a:chExt cx="6526349" cy="2977850"/>
            </a:xfrm>
          </p:grpSpPr>
          <p:pic>
            <p:nvPicPr>
              <p:cNvPr id="275" name="Google Shape;236;p27" descr="Google Shape;236;p27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675974" y="0"/>
                <a:ext cx="1850376" cy="2977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6" name="Google Shape;237;p27" descr="Google Shape;237;p2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19367"/>
              <a:stretch>
                <a:fillRect/>
              </a:stretch>
            </p:blipFill>
            <p:spPr>
              <a:xfrm>
                <a:off x="0" y="228528"/>
                <a:ext cx="4469349" cy="27027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78" name="Google Shape;238;p27" descr="Google Shape;238;p27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2709" r="31528"/>
            <a:stretch>
              <a:fillRect/>
            </a:stretch>
          </p:blipFill>
          <p:spPr>
            <a:xfrm>
              <a:off x="4393524" y="303099"/>
              <a:ext cx="903151" cy="2525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" name="Google Shape;233;p27"/>
          <p:cNvSpPr txBox="1"/>
          <p:nvPr/>
        </p:nvSpPr>
        <p:spPr>
          <a:xfrm>
            <a:off x="6803249" y="1447625"/>
            <a:ext cx="1227301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冰火</a:t>
            </a:r>
          </a:p>
        </p:txBody>
      </p:sp>
      <p:sp>
        <p:nvSpPr>
          <p:cNvPr id="281" name="Google Shape;239;p27"/>
          <p:cNvSpPr txBox="1"/>
          <p:nvPr/>
        </p:nvSpPr>
        <p:spPr>
          <a:xfrm>
            <a:off x="5950849" y="1447625"/>
            <a:ext cx="1227301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水蠻牛</a:t>
            </a:r>
          </a:p>
        </p:txBody>
      </p:sp>
      <p:cxnSp>
        <p:nvCxnSpPr>
          <p:cNvPr id="282" name="Google Shape;240;p27"/>
          <p:cNvCxnSpPr>
            <a:stCxn id="281" idx="0"/>
            <a:endCxn id="268" idx="0"/>
          </p:cNvCxnSpPr>
          <p:nvPr/>
        </p:nvCxnSpPr>
        <p:spPr>
          <a:xfrm flipH="1" flipV="1">
            <a:off x="4223374" y="1037549"/>
            <a:ext cx="2341126" cy="660252"/>
          </a:xfrm>
          <a:prstGeom prst="straightConnector1">
            <a:avLst/>
          </a:prstGeom>
          <a:ln>
            <a:solidFill>
              <a:schemeClr val="accent2">
                <a:lumOff val="21764"/>
              </a:schemeClr>
            </a:solidFill>
          </a:ln>
        </p:spPr>
      </p:cxnSp>
      <p:sp>
        <p:nvSpPr>
          <p:cNvPr id="283" name="Google Shape;241;p27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品牌審計調查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46;p28" descr="Google Shape;246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Google Shape;247;p28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grpSp>
        <p:nvGrpSpPr>
          <p:cNvPr id="301" name="Google Shape;248;p28"/>
          <p:cNvGrpSpPr/>
          <p:nvPr/>
        </p:nvGrpSpPr>
        <p:grpSpPr>
          <a:xfrm>
            <a:off x="2733999" y="0"/>
            <a:ext cx="6410000" cy="5143502"/>
            <a:chOff x="0" y="0"/>
            <a:chExt cx="6409999" cy="5143501"/>
          </a:xfrm>
        </p:grpSpPr>
        <p:pic>
          <p:nvPicPr>
            <p:cNvPr id="287" name="Google Shape;249;p28" descr="Google Shape;249;p2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10000" cy="5143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Google Shape;250;p28"/>
            <p:cNvSpPr/>
            <p:nvPr/>
          </p:nvSpPr>
          <p:spPr>
            <a:xfrm>
              <a:off x="5845826" y="1353025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Google Shape;251;p28"/>
            <p:cNvSpPr/>
            <p:nvPr/>
          </p:nvSpPr>
          <p:spPr>
            <a:xfrm>
              <a:off x="5845826" y="1883475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Google Shape;252;p28"/>
            <p:cNvSpPr/>
            <p:nvPr/>
          </p:nvSpPr>
          <p:spPr>
            <a:xfrm>
              <a:off x="1683650" y="2851675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1" name="Google Shape;253;p28"/>
            <p:cNvSpPr/>
            <p:nvPr/>
          </p:nvSpPr>
          <p:spPr>
            <a:xfrm>
              <a:off x="5158926" y="4834650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Google Shape;254;p28"/>
            <p:cNvSpPr/>
            <p:nvPr/>
          </p:nvSpPr>
          <p:spPr>
            <a:xfrm>
              <a:off x="5158926" y="1353025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3" name="Google Shape;255;p28"/>
            <p:cNvSpPr/>
            <p:nvPr/>
          </p:nvSpPr>
          <p:spPr>
            <a:xfrm>
              <a:off x="1830801" y="2851675"/>
              <a:ext cx="14101" cy="20310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Google Shape;256;p28"/>
            <p:cNvSpPr/>
            <p:nvPr/>
          </p:nvSpPr>
          <p:spPr>
            <a:xfrm>
              <a:off x="1683650" y="3003649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5" name="Google Shape;257;p28"/>
            <p:cNvSpPr/>
            <p:nvPr/>
          </p:nvSpPr>
          <p:spPr>
            <a:xfrm>
              <a:off x="1830801" y="2923763"/>
              <a:ext cx="194701" cy="780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Google Shape;258;p28"/>
            <p:cNvSpPr/>
            <p:nvPr/>
          </p:nvSpPr>
          <p:spPr>
            <a:xfrm>
              <a:off x="1683650" y="2865725"/>
              <a:ext cx="24301" cy="12390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7" name="Google Shape;259;p28"/>
            <p:cNvSpPr/>
            <p:nvPr/>
          </p:nvSpPr>
          <p:spPr>
            <a:xfrm>
              <a:off x="2103751" y="2851675"/>
              <a:ext cx="308401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Google Shape;260;p28"/>
            <p:cNvSpPr/>
            <p:nvPr/>
          </p:nvSpPr>
          <p:spPr>
            <a:xfrm>
              <a:off x="5294076" y="4827150"/>
              <a:ext cx="38101" cy="16740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99" name="Google Shape;261;p28"/>
            <p:cNvSpPr/>
            <p:nvPr/>
          </p:nvSpPr>
          <p:spPr>
            <a:xfrm>
              <a:off x="5982625" y="1353025"/>
              <a:ext cx="34801" cy="20400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Google Shape;262;p28"/>
            <p:cNvSpPr/>
            <p:nvPr/>
          </p:nvSpPr>
          <p:spPr>
            <a:xfrm>
              <a:off x="155150" y="1263500"/>
              <a:ext cx="6158102" cy="293401"/>
            </a:xfrm>
            <a:prstGeom prst="rect">
              <a:avLst/>
            </a:prstGeom>
            <a:noFill/>
            <a:ln w="2857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302" name="Google Shape;263;p28"/>
          <p:cNvSpPr txBox="1"/>
          <p:nvPr/>
        </p:nvSpPr>
        <p:spPr>
          <a:xfrm>
            <a:off x="129399" y="1205674"/>
            <a:ext cx="2604602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一列填一筆google表單</a:t>
            </a:r>
          </a:p>
        </p:txBody>
      </p:sp>
      <p:sp>
        <p:nvSpPr>
          <p:cNvPr id="303" name="Google Shape;264;p28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品牌審計調查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269;p29" descr="Google Shape;269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270;p29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307" name="Google Shape;271;p29" descr="Google Shape;271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00" y="750850"/>
            <a:ext cx="3982000" cy="389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272;p29" descr="Google Shape;272;p29"/>
          <p:cNvPicPr>
            <a:picLocks noChangeAspect="1"/>
          </p:cNvPicPr>
          <p:nvPr/>
        </p:nvPicPr>
        <p:blipFill>
          <a:blip r:embed="rId4">
            <a:extLst/>
          </a:blip>
          <a:srcRect b="2864"/>
          <a:stretch>
            <a:fillRect/>
          </a:stretch>
        </p:blipFill>
        <p:spPr>
          <a:xfrm>
            <a:off x="4115199" y="0"/>
            <a:ext cx="2217200" cy="470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273;p29" descr="Google Shape;273;p2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92800" y="698350"/>
            <a:ext cx="2751201" cy="4001743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Google Shape;274;p29"/>
          <p:cNvSpPr txBox="1"/>
          <p:nvPr/>
        </p:nvSpPr>
        <p:spPr>
          <a:xfrm>
            <a:off x="288400" y="254125"/>
            <a:ext cx="5201400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 - 品牌審計調查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287;p31" descr="Google Shape;287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Google Shape;288;p31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319" name="Google Shape;289;p31" descr="Google Shape;289;p31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6899" y="900612"/>
            <a:ext cx="5894774" cy="3727425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Google Shape;290;p31"/>
          <p:cNvSpPr txBox="1"/>
          <p:nvPr/>
        </p:nvSpPr>
        <p:spPr>
          <a:xfrm>
            <a:off x="179599" y="1198113"/>
            <a:ext cx="2730002" cy="310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使用 google map 我的地圖，建立全台灣月經友善地圖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民眾可利用此地圖，看見附近有提供月經友善服務的店家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在小紅帽的網站中嵌入google地圖</a:t>
            </a:r>
          </a:p>
        </p:txBody>
      </p:sp>
      <p:sp>
        <p:nvSpPr>
          <p:cNvPr id="321" name="Google Shape;291;p31"/>
          <p:cNvSpPr txBox="1"/>
          <p:nvPr/>
        </p:nvSpPr>
        <p:spPr>
          <a:xfrm>
            <a:off x="288400" y="254125"/>
            <a:ext cx="4826401" cy="500351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#3 全國髒亂海岸線地圖</a:t>
            </a:r>
            <a:r>
              <a:rPr sz="1200"/>
              <a:t>-參考範例 小紅帽月經友善地圖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31;p36" descr="Google Shape;331;p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Google Shape;332;p36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5" name="Google Shape;333;p36"/>
          <p:cNvSpPr txBox="1"/>
          <p:nvPr/>
        </p:nvSpPr>
        <p:spPr>
          <a:xfrm>
            <a:off x="6805249" y="326575"/>
            <a:ext cx="2176201" cy="462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民眾點開地圖後，就像在看google map一樣，可看見儲存的點位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依照提供不同月經友善服務進行分類，民眾可自由選擇要呈現的分類點位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點選地圖上的點位，可看見該點位的詳細資訊</a:t>
            </a:r>
          </a:p>
        </p:txBody>
      </p:sp>
      <p:pic>
        <p:nvPicPr>
          <p:cNvPr id="326" name="Google Shape;334;p36" descr="Google Shape;334;p3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6700974" cy="4718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oogle Shape;335;p36" descr="Google Shape;335;p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22800" y="1928224"/>
            <a:ext cx="4453974" cy="27807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28" name="Google Shape;336;p36"/>
          <p:cNvSpPr/>
          <p:nvPr/>
        </p:nvSpPr>
        <p:spPr>
          <a:xfrm flipV="1">
            <a:off x="4749786" y="261425"/>
            <a:ext cx="723902" cy="1666801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29" name="Google Shape;337;p36"/>
          <p:cNvSpPr/>
          <p:nvPr/>
        </p:nvSpPr>
        <p:spPr>
          <a:xfrm flipH="1" flipV="1">
            <a:off x="336399" y="1533224"/>
            <a:ext cx="6755702" cy="276902"/>
          </a:xfrm>
          <a:prstGeom prst="line">
            <a:avLst/>
          </a:prstGeom>
          <a:ln w="28575">
            <a:solidFill>
              <a:srgbClr val="87EB1C"/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30" name="Google Shape;338;p36"/>
          <p:cNvSpPr/>
          <p:nvPr/>
        </p:nvSpPr>
        <p:spPr>
          <a:xfrm flipH="1">
            <a:off x="4559799" y="3096000"/>
            <a:ext cx="2532302" cy="445201"/>
          </a:xfrm>
          <a:prstGeom prst="line">
            <a:avLst/>
          </a:prstGeom>
          <a:ln w="28575">
            <a:solidFill>
              <a:srgbClr val="87EB1C"/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31" name="Google Shape;339;p36"/>
          <p:cNvSpPr txBox="1"/>
          <p:nvPr/>
        </p:nvSpPr>
        <p:spPr>
          <a:xfrm>
            <a:off x="2647600" y="3095999"/>
            <a:ext cx="1344601" cy="9702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700">
                <a:solidFill>
                  <a:srgbClr val="9E9E9E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名稱</a:t>
            </a:r>
          </a:p>
          <a:p>
            <a:pPr>
              <a:defRPr sz="7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白沙灣</a:t>
            </a:r>
          </a:p>
          <a:p>
            <a:endParaRPr sz="700">
              <a:latin typeface="M PLUS Rounded 1c Medium"/>
              <a:ea typeface="M PLUS Rounded 1c Medium"/>
              <a:cs typeface="M PLUS Rounded 1c Medium"/>
              <a:sym typeface="M PLUS Rounded 1c Medium"/>
            </a:endParaRPr>
          </a:p>
          <a:p>
            <a:pPr>
              <a:defRPr sz="700">
                <a:solidFill>
                  <a:srgbClr val="9E9E9E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說明</a:t>
            </a:r>
          </a:p>
          <a:p>
            <a:pPr>
              <a:defRPr sz="7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海灘髒亂程度：尚可</a:t>
            </a:r>
          </a:p>
          <a:p>
            <a:pPr>
              <a:defRPr sz="7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勘查童軍團：芝中童軍團</a:t>
            </a:r>
          </a:p>
          <a:p>
            <a:pPr>
              <a:defRPr sz="7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更新日期：2024.12</a:t>
            </a:r>
          </a:p>
        </p:txBody>
      </p:sp>
      <p:sp>
        <p:nvSpPr>
          <p:cNvPr id="332" name="Google Shape;340;p36"/>
          <p:cNvSpPr txBox="1"/>
          <p:nvPr/>
        </p:nvSpPr>
        <p:spPr>
          <a:xfrm>
            <a:off x="2848249" y="2739950"/>
            <a:ext cx="1344601" cy="322550"/>
          </a:xfrm>
          <a:prstGeom prst="rect">
            <a:avLst/>
          </a:prstGeom>
          <a:solidFill>
            <a:srgbClr val="DB44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白沙灣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09;p33" descr="Google Shape;309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5176"/>
            <a:ext cx="914399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Google Shape;310;p33" descr="Google Shape;310;p33"/>
          <p:cNvPicPr>
            <a:picLocks noChangeAspect="1"/>
          </p:cNvPicPr>
          <p:nvPr/>
        </p:nvPicPr>
        <p:blipFill>
          <a:blip r:embed="rId3">
            <a:extLst/>
          </a:blip>
          <a:srcRect r="18785"/>
          <a:stretch>
            <a:fillRect/>
          </a:stretch>
        </p:blipFill>
        <p:spPr>
          <a:xfrm>
            <a:off x="-1516425" y="-65176"/>
            <a:ext cx="626292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311;p33"/>
          <p:cNvSpPr txBox="1"/>
          <p:nvPr/>
        </p:nvSpPr>
        <p:spPr>
          <a:xfrm>
            <a:off x="5054374" y="989124"/>
            <a:ext cx="3682801" cy="12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24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一起讓台灣</a:t>
            </a:r>
          </a:p>
          <a:p>
            <a:pPr>
              <a:lnSpc>
                <a:spcPct val="150000"/>
              </a:lnSpc>
              <a:defRPr sz="24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成為更友善環境的島嶼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61;p14" descr="Google Shape;61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Google Shape;62;p14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Google Shape;63;p14"/>
          <p:cNvSpPr txBox="1"/>
          <p:nvPr/>
        </p:nvSpPr>
        <p:spPr>
          <a:xfrm>
            <a:off x="732874" y="1065224"/>
            <a:ext cx="31341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3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動機</a:t>
            </a:r>
          </a:p>
        </p:txBody>
      </p:sp>
      <p:sp>
        <p:nvSpPr>
          <p:cNvPr id="116" name="Google Shape;64;p14"/>
          <p:cNvSpPr txBox="1"/>
          <p:nvPr/>
        </p:nvSpPr>
        <p:spPr>
          <a:xfrm>
            <a:off x="732874" y="1711724"/>
            <a:ext cx="7617602" cy="13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身在四面環海的島嶼，我們被 940,000 公斤的垃圾圍繞</a:t>
            </a:r>
          </a:p>
          <a:p>
            <a:pPr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希望能將人力與資源放在最需要被清理的海灘</a:t>
            </a:r>
          </a:p>
          <a:p>
            <a:pPr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政府現有的海廢快篩僅一季一次，無法反應海灘狀況即時性</a:t>
            </a:r>
          </a:p>
        </p:txBody>
      </p:sp>
      <p:sp>
        <p:nvSpPr>
          <p:cNvPr id="117" name="Google Shape;65;p14"/>
          <p:cNvSpPr txBox="1"/>
          <p:nvPr/>
        </p:nvSpPr>
        <p:spPr>
          <a:xfrm>
            <a:off x="680899" y="385650"/>
            <a:ext cx="7617602" cy="81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 sz="36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全國海岸線勘查</a:t>
            </a:r>
          </a:p>
        </p:txBody>
      </p:sp>
      <p:sp>
        <p:nvSpPr>
          <p:cNvPr id="118" name="Google Shape;66;p14"/>
          <p:cNvSpPr txBox="1"/>
          <p:nvPr/>
        </p:nvSpPr>
        <p:spPr>
          <a:xfrm>
            <a:off x="5246699" y="2434275"/>
            <a:ext cx="31341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lnSpc>
                <a:spcPct val="150000"/>
              </a:lnSpc>
              <a:defRPr sz="3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目的</a:t>
            </a:r>
          </a:p>
        </p:txBody>
      </p:sp>
      <p:sp>
        <p:nvSpPr>
          <p:cNvPr id="119" name="Google Shape;67;p14"/>
          <p:cNvSpPr txBox="1"/>
          <p:nvPr/>
        </p:nvSpPr>
        <p:spPr>
          <a:xfrm>
            <a:off x="763199" y="3080774"/>
            <a:ext cx="7617602" cy="177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完成全國灣海岸線垃圾勘查</a:t>
            </a:r>
          </a:p>
          <a:p>
            <a:pPr algn="r"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了解全國海岸線年度髒亂狀況，以及垃圾品牌審計調查</a:t>
            </a:r>
          </a:p>
          <a:p>
            <a:pPr algn="r"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公開海岸線勘查資訊，供淨灘團體參考使用</a:t>
            </a:r>
          </a:p>
          <a:p>
            <a:pPr algn="r">
              <a:lnSpc>
                <a:spcPct val="175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整理品牌審計年度報告，省思企業的包裝政策、民眾的丟棄行為可以如何改善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72;p15" descr="Google Shape;72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Google Shape;73;p15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123" name="Google Shape;74;p15" descr="Google Shape;74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5999" y="2426124"/>
            <a:ext cx="2954077" cy="197035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Google Shape;75;p15"/>
          <p:cNvSpPr txBox="1"/>
          <p:nvPr/>
        </p:nvSpPr>
        <p:spPr>
          <a:xfrm>
            <a:off x="288400" y="254125"/>
            <a:ext cx="3134100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3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計畫內容</a:t>
            </a:r>
          </a:p>
        </p:txBody>
      </p:sp>
      <p:sp>
        <p:nvSpPr>
          <p:cNvPr id="125" name="Google Shape;76;p15"/>
          <p:cNvSpPr txBox="1"/>
          <p:nvPr/>
        </p:nvSpPr>
        <p:spPr>
          <a:xfrm>
            <a:off x="288399" y="1266075"/>
            <a:ext cx="8491802" cy="1569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2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rPr dirty="0"/>
              <a:t>#1 12/1一場淨灘活動</a:t>
            </a:r>
          </a:p>
          <a:p>
            <a:pPr>
              <a:lnSpc>
                <a:spcPct val="150000"/>
              </a:lnSpc>
              <a:defRPr sz="2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rPr dirty="0"/>
              <a:t>#2 </a:t>
            </a:r>
            <a:r>
              <a:rPr dirty="0" err="1"/>
              <a:t>全國</a:t>
            </a:r>
            <a:r>
              <a:rPr dirty="0"/>
              <a:t> 168 處海岸線勘查，</a:t>
            </a:r>
            <a:r>
              <a:rPr dirty="0" smtClean="0"/>
              <a:t>2024/1</a:t>
            </a:r>
            <a:r>
              <a:rPr lang="en-US" dirty="0" smtClean="0"/>
              <a:t>2</a:t>
            </a:r>
            <a:r>
              <a:rPr dirty="0" smtClean="0"/>
              <a:t>開始每月勘查一次</a:t>
            </a:r>
            <a:r>
              <a:rPr dirty="0"/>
              <a:t>，延續一年</a:t>
            </a:r>
          </a:p>
          <a:p>
            <a:pPr>
              <a:lnSpc>
                <a:spcPct val="150000"/>
              </a:lnSpc>
              <a:defRPr sz="2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rPr dirty="0"/>
              <a:t>#3 </a:t>
            </a:r>
            <a:r>
              <a:rPr dirty="0" err="1"/>
              <a:t>建立全國髒亂海岸線地圖，並每月更新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81;p16" descr="Google Shape;81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82;p16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9" name="Google Shape;83;p16"/>
          <p:cNvSpPr txBox="1"/>
          <p:nvPr/>
        </p:nvSpPr>
        <p:spPr>
          <a:xfrm>
            <a:off x="288399" y="254125"/>
            <a:ext cx="4283702" cy="500351"/>
          </a:xfrm>
          <a:prstGeom prst="rect">
            <a:avLst/>
          </a:prstGeom>
          <a:solidFill>
            <a:srgbClr val="87EB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#1 淨灘活動</a:t>
            </a:r>
          </a:p>
        </p:txBody>
      </p:sp>
      <p:sp>
        <p:nvSpPr>
          <p:cNvPr id="130" name="Google Shape;84;p16"/>
          <p:cNvSpPr txBox="1"/>
          <p:nvPr/>
        </p:nvSpPr>
        <p:spPr>
          <a:xfrm>
            <a:off x="288400" y="1266075"/>
            <a:ext cx="4896900" cy="234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執行方式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形式：童軍團內部場次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日期：2024/12/01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時間：10:00-12:00/15:00-17:00 待討論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地點：待討論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人數：不限，但僅提供80人份手套</a:t>
            </a:r>
          </a:p>
        </p:txBody>
      </p:sp>
      <p:sp>
        <p:nvSpPr>
          <p:cNvPr id="131" name="Google Shape;85;p16"/>
          <p:cNvSpPr txBox="1"/>
          <p:nvPr/>
        </p:nvSpPr>
        <p:spPr>
          <a:xfrm>
            <a:off x="5660149" y="1266075"/>
            <a:ext cx="2915701" cy="272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RE-THINK提供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淨灘場地申請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提供行前通知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淨灘工具借用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淨灘活動帶領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社群限動1式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社群貼文1篇</a:t>
            </a:r>
          </a:p>
        </p:txBody>
      </p:sp>
      <p:sp>
        <p:nvSpPr>
          <p:cNvPr id="132" name="Google Shape;86;p16"/>
          <p:cNvSpPr txBox="1"/>
          <p:nvPr/>
        </p:nvSpPr>
        <p:spPr>
          <a:xfrm>
            <a:off x="288399" y="744649"/>
            <a:ext cx="59925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2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全國童軍服務日，淨灘服務大地之母</a:t>
            </a:r>
          </a:p>
        </p:txBody>
      </p:sp>
      <p:sp>
        <p:nvSpPr>
          <p:cNvPr id="133" name="Google Shape;87;p16"/>
          <p:cNvSpPr txBox="1"/>
          <p:nvPr/>
        </p:nvSpPr>
        <p:spPr>
          <a:xfrm>
            <a:off x="421000" y="3446174"/>
            <a:ext cx="4896900" cy="119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預期影響力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＿＿童軍響應淨灘、__童軍響應海岸線勘查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清除 __kg 海廢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92;p17" descr="Google Shape;92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93;p17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7" name="Google Shape;94;p17"/>
          <p:cNvSpPr txBox="1"/>
          <p:nvPr/>
        </p:nvSpPr>
        <p:spPr>
          <a:xfrm>
            <a:off x="288399" y="254125"/>
            <a:ext cx="4283702" cy="500351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#2 全國海岸線勘查</a:t>
            </a:r>
          </a:p>
        </p:txBody>
      </p:sp>
      <p:sp>
        <p:nvSpPr>
          <p:cNvPr id="138" name="Google Shape;95;p17"/>
          <p:cNvSpPr txBox="1"/>
          <p:nvPr/>
        </p:nvSpPr>
        <p:spPr>
          <a:xfrm>
            <a:off x="288399" y="744649"/>
            <a:ext cx="59925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2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號召全國童軍團，一起守望台灣海岸線</a:t>
            </a:r>
          </a:p>
        </p:txBody>
      </p:sp>
      <p:sp>
        <p:nvSpPr>
          <p:cNvPr id="139" name="Google Shape;96;p17"/>
          <p:cNvSpPr txBox="1"/>
          <p:nvPr/>
        </p:nvSpPr>
        <p:spPr>
          <a:xfrm>
            <a:off x="288400" y="1113675"/>
            <a:ext cx="4896900" cy="272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執行方式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全國168個點位，每月勘查一次，延續一年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3人一組，2小時；拍照紀錄+ 品牌審計調查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拍照方式：在路邊5個點位，各拍一張整體照（可看見海岸上垃圾狀況），在5個點中選一個可以走到海灘上，且最髒的點做品牌審計調查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填寫、上傳勘查紀錄表</a:t>
            </a:r>
          </a:p>
        </p:txBody>
      </p:sp>
      <p:sp>
        <p:nvSpPr>
          <p:cNvPr id="140" name="Google Shape;97;p17"/>
          <p:cNvSpPr txBox="1"/>
          <p:nvPr/>
        </p:nvSpPr>
        <p:spPr>
          <a:xfrm>
            <a:off x="421000" y="3369974"/>
            <a:ext cx="4896900" cy="157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預期影響力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蒐集全台灣 168 個海灘、12個月的調查數據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提供全國淨灘團體，作為淨灘地點參考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發布1份台灣海廢品牌審計調查</a:t>
            </a:r>
          </a:p>
        </p:txBody>
      </p:sp>
      <p:sp>
        <p:nvSpPr>
          <p:cNvPr id="141" name="Google Shape;98;p17"/>
          <p:cNvSpPr txBox="1"/>
          <p:nvPr/>
        </p:nvSpPr>
        <p:spPr>
          <a:xfrm>
            <a:off x="5660149" y="1266075"/>
            <a:ext cx="2915701" cy="157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RE-THINK提供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勘查海岸線點位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勘查線上說明會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google紀錄表單、雲端連結</a:t>
            </a:r>
          </a:p>
        </p:txBody>
      </p:sp>
      <p:pic>
        <p:nvPicPr>
          <p:cNvPr id="142" name="Google Shape;99;p17" descr="Google Shape;99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8236" y="2777100"/>
            <a:ext cx="2619526" cy="174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04;p18" descr="Google Shape;104;p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105;p18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6" name="Google Shape;106;p18"/>
          <p:cNvSpPr txBox="1"/>
          <p:nvPr/>
        </p:nvSpPr>
        <p:spPr>
          <a:xfrm>
            <a:off x="288399" y="254125"/>
            <a:ext cx="4283702" cy="500351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#3 全國髒亂海岸線地圖</a:t>
            </a:r>
          </a:p>
        </p:txBody>
      </p:sp>
      <p:sp>
        <p:nvSpPr>
          <p:cNvPr id="147" name="Google Shape;107;p18"/>
          <p:cNvSpPr txBox="1"/>
          <p:nvPr/>
        </p:nvSpPr>
        <p:spPr>
          <a:xfrm>
            <a:off x="288399" y="744649"/>
            <a:ext cx="59925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2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即時呈現每月海灘狀況，看見最需要淨灘的地點</a:t>
            </a:r>
          </a:p>
        </p:txBody>
      </p:sp>
      <p:sp>
        <p:nvSpPr>
          <p:cNvPr id="148" name="Google Shape;108;p18"/>
          <p:cNvSpPr txBox="1"/>
          <p:nvPr/>
        </p:nvSpPr>
        <p:spPr>
          <a:xfrm>
            <a:off x="288400" y="1313449"/>
            <a:ext cx="4896900" cy="272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執行方式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使用 google map 我的地圖，標示出勘查海灘髒亂程度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可明確知道海灘的點位，利用google map 導航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利用不同顏色icon，清楚標示骯髒、尚可、乾淨的海灘分類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在每個海灘點位標示更新日期、負責勘查童軍團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每月定期更新最新勘查資訊</a:t>
            </a:r>
          </a:p>
        </p:txBody>
      </p:sp>
      <p:sp>
        <p:nvSpPr>
          <p:cNvPr id="149" name="Google Shape;109;p18"/>
          <p:cNvSpPr txBox="1"/>
          <p:nvPr/>
        </p:nvSpPr>
        <p:spPr>
          <a:xfrm>
            <a:off x="268600" y="3598574"/>
            <a:ext cx="4896900" cy="119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預期影響力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提供全國淨灘團體，作為淨灘地點參考，讓髒海灘被看見、被清理</a:t>
            </a:r>
          </a:p>
        </p:txBody>
      </p:sp>
      <p:sp>
        <p:nvSpPr>
          <p:cNvPr id="150" name="Google Shape;110;p18"/>
          <p:cNvSpPr txBox="1"/>
          <p:nvPr/>
        </p:nvSpPr>
        <p:spPr>
          <a:xfrm>
            <a:off x="5670050" y="1313449"/>
            <a:ext cx="3182701" cy="157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FFFFFF"/>
                </a:solidFill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# RE-THINK提供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每月更新全國髒亂海岸線地圖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宣傳管道：RE-THINK 部落格、LINE選單、社群</a:t>
            </a:r>
          </a:p>
        </p:txBody>
      </p:sp>
      <p:pic>
        <p:nvPicPr>
          <p:cNvPr id="151" name="Google Shape;111;p18" descr="Google Shape;111;p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7898" y="2759449"/>
            <a:ext cx="2627001" cy="184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16;p19" descr="Google Shape;116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Google Shape;117;p19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5" name="Google Shape;118;p19"/>
          <p:cNvSpPr txBox="1"/>
          <p:nvPr/>
        </p:nvSpPr>
        <p:spPr>
          <a:xfrm>
            <a:off x="303775" y="1541824"/>
            <a:ext cx="2439300" cy="272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11月上旬：完成勘查google表單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11月中：海灘勘查線上說明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11月底：2處海灘勘查、建立全國髒亂海岸線地圖</a:t>
            </a:r>
          </a:p>
        </p:txBody>
      </p:sp>
      <p:sp>
        <p:nvSpPr>
          <p:cNvPr id="156" name="Google Shape;119;p19"/>
          <p:cNvSpPr txBox="1"/>
          <p:nvPr/>
        </p:nvSpPr>
        <p:spPr>
          <a:xfrm>
            <a:off x="3352350" y="1541824"/>
            <a:ext cx="2614201" cy="119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淨灘 *1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全國海灘勘查響應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新聞稿、社群發布</a:t>
            </a:r>
          </a:p>
        </p:txBody>
      </p:sp>
      <p:sp>
        <p:nvSpPr>
          <p:cNvPr id="157" name="Google Shape;120;p19"/>
          <p:cNvSpPr txBox="1"/>
          <p:nvPr/>
        </p:nvSpPr>
        <p:spPr>
          <a:xfrm>
            <a:off x="6294725" y="1541824"/>
            <a:ext cx="2614201" cy="242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每月定期勘查回報</a:t>
            </a:r>
          </a:p>
          <a:p>
            <a:pPr marL="914400" lvl="1" indent="-304800">
              <a:lnSpc>
                <a:spcPct val="115000"/>
              </a:lnSpc>
              <a:buClr>
                <a:srgbClr val="000000"/>
              </a:buClr>
              <a:buSzPts val="1200"/>
              <a:buFont typeface="Helvetica"/>
              <a:buChar char="○"/>
              <a:defRPr sz="12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2024/12月達到10%海岸線勘查(17個)</a:t>
            </a:r>
          </a:p>
          <a:p>
            <a:pPr marL="914400" lvl="1" indent="-304800">
              <a:lnSpc>
                <a:spcPct val="115000"/>
              </a:lnSpc>
              <a:buClr>
                <a:srgbClr val="000000"/>
              </a:buClr>
              <a:buSzPts val="1200"/>
              <a:buFont typeface="Helvetica"/>
              <a:buChar char="○"/>
              <a:defRPr sz="12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2025/02月達到50%海岸線勘查(84個)</a:t>
            </a:r>
          </a:p>
          <a:p>
            <a:pPr marL="914400" lvl="1" indent="-304800">
              <a:lnSpc>
                <a:spcPct val="115000"/>
              </a:lnSpc>
              <a:buClr>
                <a:srgbClr val="000000"/>
              </a:buClr>
              <a:buSzPts val="1200"/>
              <a:buFont typeface="Helvetica"/>
              <a:buChar char="○"/>
              <a:defRPr sz="12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2025/04月達到100%海岸線勘查(168個)</a:t>
            </a:r>
          </a:p>
          <a:p>
            <a:pPr marL="914400" lvl="1" indent="-304800">
              <a:lnSpc>
                <a:spcPct val="115000"/>
              </a:lnSpc>
              <a:buClr>
                <a:srgbClr val="000000"/>
              </a:buClr>
              <a:buSzPts val="1200"/>
              <a:buFont typeface="Helvetica"/>
              <a:buChar char="○"/>
              <a:defRPr sz="12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每個海岸線持續一年每月定期勘查</a:t>
            </a:r>
          </a:p>
        </p:txBody>
      </p:sp>
      <p:grpSp>
        <p:nvGrpSpPr>
          <p:cNvPr id="164" name="Google Shape;121;p19"/>
          <p:cNvGrpSpPr/>
          <p:nvPr/>
        </p:nvGrpSpPr>
        <p:grpSpPr>
          <a:xfrm>
            <a:off x="121200" y="940199"/>
            <a:ext cx="8901601" cy="436851"/>
            <a:chOff x="0" y="0"/>
            <a:chExt cx="8901600" cy="436849"/>
          </a:xfrm>
        </p:grpSpPr>
        <p:sp>
          <p:nvSpPr>
            <p:cNvPr id="158" name="Google Shape;122;p19"/>
            <p:cNvSpPr/>
            <p:nvPr/>
          </p:nvSpPr>
          <p:spPr>
            <a:xfrm>
              <a:off x="0" y="39000"/>
              <a:ext cx="8901601" cy="322201"/>
            </a:xfrm>
            <a:prstGeom prst="chevron">
              <a:avLst>
                <a:gd name="adj" fmla="val 50000"/>
              </a:avLst>
            </a:prstGeom>
            <a:solidFill>
              <a:srgbClr val="87EB1C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9" name="Google Shape;123;p19"/>
            <p:cNvSpPr txBox="1"/>
            <p:nvPr/>
          </p:nvSpPr>
          <p:spPr>
            <a:xfrm>
              <a:off x="566574" y="0"/>
              <a:ext cx="1671301" cy="436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11月</a:t>
              </a:r>
            </a:p>
          </p:txBody>
        </p:sp>
        <p:sp>
          <p:nvSpPr>
            <p:cNvPr id="160" name="Google Shape;124;p19"/>
            <p:cNvSpPr txBox="1"/>
            <p:nvPr/>
          </p:nvSpPr>
          <p:spPr>
            <a:xfrm>
              <a:off x="3730350" y="0"/>
              <a:ext cx="1458901" cy="3987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12/1</a:t>
              </a:r>
            </a:p>
          </p:txBody>
        </p:sp>
        <p:sp>
          <p:nvSpPr>
            <p:cNvPr id="161" name="Google Shape;125;p19"/>
            <p:cNvSpPr txBox="1"/>
            <p:nvPr/>
          </p:nvSpPr>
          <p:spPr>
            <a:xfrm>
              <a:off x="6469325" y="0"/>
              <a:ext cx="2044801" cy="436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2024/12開始延續一年</a:t>
              </a:r>
            </a:p>
          </p:txBody>
        </p:sp>
        <p:sp>
          <p:nvSpPr>
            <p:cNvPr id="162" name="Google Shape;126;p19"/>
            <p:cNvSpPr/>
            <p:nvPr/>
          </p:nvSpPr>
          <p:spPr>
            <a:xfrm>
              <a:off x="2746075" y="39000"/>
              <a:ext cx="246301" cy="322201"/>
            </a:xfrm>
            <a:prstGeom prst="chevron">
              <a:avLst>
                <a:gd name="adj" fmla="val 8076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63" name="Google Shape;127;p19"/>
            <p:cNvSpPr/>
            <p:nvPr/>
          </p:nvSpPr>
          <p:spPr>
            <a:xfrm>
              <a:off x="5927225" y="39000"/>
              <a:ext cx="246301" cy="322201"/>
            </a:xfrm>
            <a:prstGeom prst="chevron">
              <a:avLst>
                <a:gd name="adj" fmla="val 8076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65" name="Google Shape;128;p19"/>
          <p:cNvSpPr txBox="1"/>
          <p:nvPr/>
        </p:nvSpPr>
        <p:spPr>
          <a:xfrm>
            <a:off x="288400" y="254125"/>
            <a:ext cx="3134100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3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計畫期程</a:t>
            </a:r>
          </a:p>
        </p:txBody>
      </p:sp>
      <p:pic>
        <p:nvPicPr>
          <p:cNvPr id="166" name="Google Shape;129;p19" descr="Google Shape;129;p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162" y="2695100"/>
            <a:ext cx="2716576" cy="1811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363;p38" descr="Google Shape;363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Google Shape;364;p38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0" name="Google Shape;365;p38"/>
          <p:cNvSpPr txBox="1"/>
          <p:nvPr/>
        </p:nvSpPr>
        <p:spPr>
          <a:xfrm>
            <a:off x="288399" y="254125"/>
            <a:ext cx="8175002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30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宣傳計畫</a:t>
            </a:r>
            <a:r>
              <a:rPr sz="2200"/>
              <a:t>-年度貼文*4，發稿*2, 報告乙式</a:t>
            </a:r>
          </a:p>
        </p:txBody>
      </p:sp>
      <p:sp>
        <p:nvSpPr>
          <p:cNvPr id="171" name="Google Shape;366;p38"/>
          <p:cNvSpPr txBox="1"/>
          <p:nvPr/>
        </p:nvSpPr>
        <p:spPr>
          <a:xfrm>
            <a:off x="303775" y="1445024"/>
            <a:ext cx="2436000" cy="409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社群媒體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12/1淨灘成果+童軍合作勘查啟動貼文</a:t>
            </a:r>
          </a:p>
          <a:p>
            <a:pPr>
              <a:lnSpc>
                <a:spcPct val="150000"/>
              </a:lnSpc>
            </a:pPr>
            <a:endParaRPr>
              <a:latin typeface="M PLUS Rounded 1c Medium"/>
              <a:ea typeface="M PLUS Rounded 1c Medium"/>
              <a:cs typeface="M PLUS Rounded 1c Medium"/>
              <a:sym typeface="M PLUS Rounded 1c Medium"/>
            </a:endParaRPr>
          </a:p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網站露出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全國髒亂海岸線地圖</a:t>
            </a:r>
          </a:p>
          <a:p>
            <a:pPr>
              <a:lnSpc>
                <a:spcPct val="150000"/>
              </a:lnSpc>
            </a:pPr>
            <a:endParaRPr>
              <a:latin typeface="M PLUS Rounded 1c Medium"/>
              <a:ea typeface="M PLUS Rounded 1c Medium"/>
              <a:cs typeface="M PLUS Rounded 1c Medium"/>
              <a:sym typeface="M PLUS Rounded 1c Medium"/>
            </a:endParaRPr>
          </a:p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記者會/ 媒體發稿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12/30 年度計畫公告、童軍團合作</a:t>
            </a:r>
          </a:p>
        </p:txBody>
      </p:sp>
      <p:grpSp>
        <p:nvGrpSpPr>
          <p:cNvPr id="178" name="Google Shape;367;p38"/>
          <p:cNvGrpSpPr/>
          <p:nvPr/>
        </p:nvGrpSpPr>
        <p:grpSpPr>
          <a:xfrm>
            <a:off x="121200" y="940199"/>
            <a:ext cx="8901601" cy="398751"/>
            <a:chOff x="0" y="0"/>
            <a:chExt cx="8901600" cy="398749"/>
          </a:xfrm>
        </p:grpSpPr>
        <p:sp>
          <p:nvSpPr>
            <p:cNvPr id="172" name="Google Shape;368;p38"/>
            <p:cNvSpPr/>
            <p:nvPr/>
          </p:nvSpPr>
          <p:spPr>
            <a:xfrm>
              <a:off x="0" y="39000"/>
              <a:ext cx="8901601" cy="322201"/>
            </a:xfrm>
            <a:prstGeom prst="chevron">
              <a:avLst>
                <a:gd name="adj" fmla="val 50000"/>
              </a:avLst>
            </a:prstGeom>
            <a:solidFill>
              <a:srgbClr val="87EB1C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3" name="Google Shape;369;p38"/>
            <p:cNvSpPr txBox="1"/>
            <p:nvPr/>
          </p:nvSpPr>
          <p:spPr>
            <a:xfrm>
              <a:off x="566574" y="0"/>
              <a:ext cx="1671301" cy="3987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2024/12</a:t>
              </a:r>
            </a:p>
          </p:txBody>
        </p:sp>
        <p:sp>
          <p:nvSpPr>
            <p:cNvPr id="174" name="Google Shape;370;p38"/>
            <p:cNvSpPr txBox="1"/>
            <p:nvPr/>
          </p:nvSpPr>
          <p:spPr>
            <a:xfrm>
              <a:off x="3730349" y="0"/>
              <a:ext cx="1796101" cy="3987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2025/03-2025/11</a:t>
              </a:r>
            </a:p>
          </p:txBody>
        </p:sp>
        <p:sp>
          <p:nvSpPr>
            <p:cNvPr id="175" name="Google Shape;371;p38"/>
            <p:cNvSpPr txBox="1"/>
            <p:nvPr/>
          </p:nvSpPr>
          <p:spPr>
            <a:xfrm>
              <a:off x="6469325" y="0"/>
              <a:ext cx="2044801" cy="3987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latin typeface="M PLUS Rounded 1c Medium"/>
                  <a:ea typeface="M PLUS Rounded 1c Medium"/>
                  <a:cs typeface="M PLUS Rounded 1c Medium"/>
                  <a:sym typeface="M PLUS Rounded 1c Medium"/>
                </a:defRPr>
              </a:lvl1pPr>
            </a:lstStyle>
            <a:p>
              <a:r>
                <a:t>2025/12</a:t>
              </a:r>
            </a:p>
          </p:txBody>
        </p:sp>
        <p:sp>
          <p:nvSpPr>
            <p:cNvPr id="176" name="Google Shape;372;p38"/>
            <p:cNvSpPr/>
            <p:nvPr/>
          </p:nvSpPr>
          <p:spPr>
            <a:xfrm>
              <a:off x="2746075" y="39000"/>
              <a:ext cx="246301" cy="322201"/>
            </a:xfrm>
            <a:prstGeom prst="chevron">
              <a:avLst>
                <a:gd name="adj" fmla="val 8076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7" name="Google Shape;373;p38"/>
            <p:cNvSpPr/>
            <p:nvPr/>
          </p:nvSpPr>
          <p:spPr>
            <a:xfrm>
              <a:off x="5927225" y="39000"/>
              <a:ext cx="246301" cy="322201"/>
            </a:xfrm>
            <a:prstGeom prst="chevron">
              <a:avLst>
                <a:gd name="adj" fmla="val 8076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79" name="Google Shape;374;p38"/>
          <p:cNvSpPr txBox="1"/>
          <p:nvPr/>
        </p:nvSpPr>
        <p:spPr>
          <a:xfrm>
            <a:off x="3214099" y="1445024"/>
            <a:ext cx="2981701" cy="344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社群媒體、EDM、LINE 官方帳號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全國髒亂海岸線地圖推廣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貼文 2 則</a:t>
            </a:r>
          </a:p>
          <a:p>
            <a:pPr marL="914400" lvl="1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○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三月、六月各一篇</a:t>
            </a:r>
          </a:p>
          <a:p>
            <a:pPr marL="914400" lvl="1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○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內容</a:t>
            </a:r>
          </a:p>
          <a:p>
            <a:pPr marL="1371600" lvl="2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■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勘查紀實</a:t>
            </a:r>
          </a:p>
          <a:p>
            <a:pPr marL="1371600" lvl="2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■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邀請共創</a:t>
            </a:r>
          </a:p>
          <a:p>
            <a:pPr marL="914400" lvl="1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○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平台：FB + IG</a:t>
            </a:r>
          </a:p>
        </p:txBody>
      </p:sp>
      <p:sp>
        <p:nvSpPr>
          <p:cNvPr id="180" name="Google Shape;375;p38"/>
          <p:cNvSpPr txBox="1"/>
          <p:nvPr/>
        </p:nvSpPr>
        <p:spPr>
          <a:xfrm>
            <a:off x="6404224" y="1445024"/>
            <a:ext cx="2485801" cy="304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社群媒體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年度品牌審計調查報告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全國髒亂海岸線地圖年度分析報告</a:t>
            </a:r>
          </a:p>
          <a:p>
            <a:pPr>
              <a:lnSpc>
                <a:spcPct val="150000"/>
              </a:lnSpc>
            </a:pPr>
            <a:endParaRPr>
              <a:latin typeface="M PLUS Rounded 1c Medium"/>
              <a:ea typeface="M PLUS Rounded 1c Medium"/>
              <a:cs typeface="M PLUS Rounded 1c Medium"/>
              <a:sym typeface="M PLUS Rounded 1c Medium"/>
            </a:endParaRPr>
          </a:p>
          <a:p>
            <a:pPr>
              <a:lnSpc>
                <a:spcPct val="150000"/>
              </a:lnSpc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媒體發稿</a:t>
            </a:r>
          </a:p>
          <a:p>
            <a:pPr marL="457200" indent="-317500">
              <a:lnSpc>
                <a:spcPct val="15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pPr>
            <a:r>
              <a:t>12/30 年度計畫成果公告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59;p22" descr="Google Shape;159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024"/>
            <a:ext cx="914399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160;p22"/>
          <p:cNvSpPr/>
          <p:nvPr/>
        </p:nvSpPr>
        <p:spPr>
          <a:xfrm>
            <a:off x="3808800" y="770475"/>
            <a:ext cx="4826401" cy="3518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9" name="Google Shape;161;p22"/>
          <p:cNvSpPr txBox="1"/>
          <p:nvPr/>
        </p:nvSpPr>
        <p:spPr>
          <a:xfrm>
            <a:off x="2346300" y="1701849"/>
            <a:ext cx="4451400" cy="103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 sz="4800">
                <a:latin typeface="M PLUS Rounded 1c Medium"/>
                <a:ea typeface="M PLUS Rounded 1c Medium"/>
                <a:cs typeface="M PLUS Rounded 1c Medium"/>
                <a:sym typeface="M PLUS Rounded 1c Medium"/>
              </a:defRPr>
            </a:lvl1pPr>
          </a:lstStyle>
          <a:p>
            <a:r>
              <a:t>補充說明資料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如螢幕大小 (16:9)</PresentationFormat>
  <Paragraphs>161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3" baseType="lpstr">
      <vt:lpstr>M PLUS Rounded 1c Medium</vt:lpstr>
      <vt:lpstr>Arial</vt:lpstr>
      <vt:lpstr>Helvetica</vt:lpstr>
      <vt:lpstr>Simple Light</vt:lpstr>
      <vt:lpstr>RE-THINK X 童軍總會 全國海岸線勘查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RE-THINK X 童軍總會 全國海岸線勘查</dc:title>
  <cp:lastModifiedBy>chuankaisu@gmail.com</cp:lastModifiedBy>
  <cp:revision>1</cp:revision>
  <dcterms:modified xsi:type="dcterms:W3CDTF">2024-10-30T10:54:29Z</dcterms:modified>
</cp:coreProperties>
</file>